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4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94E3C6-E254-44E9-9C06-654F9D948F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503" y="0"/>
            <a:ext cx="7234547" cy="2545000"/>
          </a:xfrm>
        </p:spPr>
        <p:txBody>
          <a:bodyPr>
            <a:normAutofit/>
          </a:bodyPr>
          <a:lstStyle/>
          <a:p>
            <a:r>
              <a:rPr lang="en-US" altLang="zh-CN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Resource-Based View Within the Conversation of Strategic Management</a:t>
            </a:r>
            <a:endParaRPr lang="zh-CN" alt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236C0E7-9A78-4FC1-AB44-355D492B4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4129" y="2769130"/>
            <a:ext cx="8637072" cy="1071095"/>
          </a:xfrm>
        </p:spPr>
        <p:txBody>
          <a:bodyPr>
            <a:no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Joseph T. Mahoney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Rajendran Pandian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Joseph Mahoney">
            <a:extLst>
              <a:ext uri="{FF2B5EF4-FFF2-40B4-BE49-F238E27FC236}">
                <a16:creationId xmlns:a16="http://schemas.microsoft.com/office/drawing/2014/main" id="{45D2B482-7055-4ED5-BBAD-D1A0B4AEE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007" y="2946162"/>
            <a:ext cx="2604496" cy="306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J Rajendran PANDIAN | Youngstown State University, Youngstown | YSU |  Department of Management">
            <a:extLst>
              <a:ext uri="{FF2B5EF4-FFF2-40B4-BE49-F238E27FC236}">
                <a16:creationId xmlns:a16="http://schemas.microsoft.com/office/drawing/2014/main" id="{77048E13-9875-4E21-A7ED-CFDE6916C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748" y="3037392"/>
            <a:ext cx="3028240" cy="297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320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70DA9A-DE84-4C7F-9F12-E1853AD1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Resource-Based View Conversation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A27C943-95C4-4A88-A70F-4E29B336060A}"/>
              </a:ext>
            </a:extLst>
          </p:cNvPr>
          <p:cNvSpPr/>
          <p:nvPr/>
        </p:nvSpPr>
        <p:spPr>
          <a:xfrm>
            <a:off x="1318008" y="3081076"/>
            <a:ext cx="2994409" cy="6958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Resource-Based View</a:t>
            </a:r>
            <a:endParaRPr lang="zh-CN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8041D1A-BEED-455E-8F50-7418E46F4214}"/>
              </a:ext>
            </a:extLst>
          </p:cNvPr>
          <p:cNvSpPr/>
          <p:nvPr/>
        </p:nvSpPr>
        <p:spPr>
          <a:xfrm>
            <a:off x="6382378" y="1890764"/>
            <a:ext cx="2994409" cy="8423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Traditional Strategy Insights (Distinctive Competencies &amp; diversification)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6977B8E-0058-485A-AA87-EF1E9EE01BBF}"/>
              </a:ext>
            </a:extLst>
          </p:cNvPr>
          <p:cNvSpPr/>
          <p:nvPr/>
        </p:nvSpPr>
        <p:spPr>
          <a:xfrm>
            <a:off x="6382378" y="3081076"/>
            <a:ext cx="2994409" cy="6958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Economics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CE221AD-56D1-41B7-8F23-7A738E46B09A}"/>
              </a:ext>
            </a:extLst>
          </p:cNvPr>
          <p:cNvSpPr/>
          <p:nvPr/>
        </p:nvSpPr>
        <p:spPr>
          <a:xfrm>
            <a:off x="6382378" y="4271387"/>
            <a:ext cx="2994409" cy="6958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 Organization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D15A2D2A-0E40-420E-B58E-69DA833C6760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 flipV="1">
            <a:off x="4312417" y="2311958"/>
            <a:ext cx="2069961" cy="1117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299160BE-9369-4CC5-9860-6A31F5ECED51}"/>
              </a:ext>
            </a:extLst>
          </p:cNvPr>
          <p:cNvCxnSpPr>
            <a:stCxn id="4" idx="3"/>
            <a:endCxn id="8" idx="1"/>
          </p:cNvCxnSpPr>
          <p:nvPr/>
        </p:nvCxnSpPr>
        <p:spPr>
          <a:xfrm>
            <a:off x="4312417" y="3429000"/>
            <a:ext cx="20699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81EE4645-249C-42A3-A2C6-26C0DA21A13C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4312417" y="3429000"/>
            <a:ext cx="2069961" cy="1190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606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68260C-DCE1-4BED-8AD7-3EC3E09E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12076143" cy="561151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Resource-Based View within the Conversation of  Strategy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17DEA3-984B-4CA7-9BF7-0F8FF015E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8" y="1397876"/>
            <a:ext cx="11551640" cy="4506799"/>
          </a:xfrm>
        </p:spPr>
        <p:txBody>
          <a:bodyPr>
            <a:normAutofit lnSpcReduction="10000"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Continuing search for economic rent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Strategy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Rent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(above-normal rates of return): 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Owning a valuable resource that is scarce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Ricardian rents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Government protection or collusion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Monopoly rents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Risk-taking and entrepreneurial insights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Entrepreneurial (Schumpeterian) rents</a:t>
            </a:r>
          </a:p>
          <a:p>
            <a:pPr marL="0" indent="0">
              <a:buNone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Firm-specific investments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Quasi-rents</a:t>
            </a:r>
          </a:p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Rents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 of durable resources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are relatively important to customers and are simultaneously superior, imperfectly imitable, and imperfectly substitutable</a:t>
            </a:r>
          </a:p>
          <a:p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Differences among firms in terms of information, luck, and/or capabilities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 the firm to generate rents.</a:t>
            </a:r>
          </a:p>
        </p:txBody>
      </p:sp>
    </p:spTree>
    <p:extLst>
      <p:ext uri="{BB962C8B-B14F-4D97-AF65-F5344CB8AC3E}">
        <p14:creationId xmlns:p14="http://schemas.microsoft.com/office/powerpoint/2010/main" val="221672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8C65FC4-C777-4EA5-B85A-EFAEED1349BC}"/>
              </a:ext>
            </a:extLst>
          </p:cNvPr>
          <p:cNvSpPr txBox="1"/>
          <p:nvPr/>
        </p:nvSpPr>
        <p:spPr>
          <a:xfrm>
            <a:off x="844520" y="2216297"/>
            <a:ext cx="107712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Owning better resources + making better use of its resource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distinctive competence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B68059-1241-467D-88BF-59615F0F1A0F}"/>
              </a:ext>
            </a:extLst>
          </p:cNvPr>
          <p:cNvSpPr txBox="1"/>
          <p:nvPr/>
        </p:nvSpPr>
        <p:spPr>
          <a:xfrm>
            <a:off x="783432" y="1635830"/>
            <a:ext cx="1048940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i="0" u="none" strike="noStrike" baseline="0" dirty="0">
                <a:latin typeface="Times New Roman" panose="02020603050405020304" pitchFamily="18" charset="0"/>
              </a:rPr>
              <a:t>Distinctive competence is a function of </a:t>
            </a:r>
            <a:r>
              <a:rPr lang="en-US" sz="2000" i="1" u="none" strike="noStrike" baseline="0" dirty="0">
                <a:latin typeface="Times New Roman" panose="02020603050405020304" pitchFamily="18" charset="0"/>
              </a:rPr>
              <a:t>the resources which a firm possesses at any point in time</a:t>
            </a:r>
            <a:endParaRPr lang="en-US" sz="2000" i="1" dirty="0"/>
          </a:p>
        </p:txBody>
      </p:sp>
      <p:sp>
        <p:nvSpPr>
          <p:cNvPr id="13" name="标题 1">
            <a:extLst>
              <a:ext uri="{FF2B5EF4-FFF2-40B4-BE49-F238E27FC236}">
                <a16:creationId xmlns:a16="http://schemas.microsoft.com/office/drawing/2014/main" id="{E2D59035-42F5-44B4-B93B-46FC345DE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12076143" cy="561151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Resource-Based View within the Conversation of  Strategy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FA1B2D-80BC-4E25-9F2B-FBC56D2EAFA4}"/>
              </a:ext>
            </a:extLst>
          </p:cNvPr>
          <p:cNvSpPr txBox="1"/>
          <p:nvPr/>
        </p:nvSpPr>
        <p:spPr>
          <a:xfrm>
            <a:off x="963718" y="4022578"/>
            <a:ext cx="193833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Firm’s resources </a:t>
            </a:r>
            <a:endParaRPr lang="en-US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D987E4-D50B-4CD9-9508-67BA7E452A03}"/>
              </a:ext>
            </a:extLst>
          </p:cNvPr>
          <p:cNvSpPr txBox="1"/>
          <p:nvPr/>
        </p:nvSpPr>
        <p:spPr>
          <a:xfrm>
            <a:off x="8577032" y="3809029"/>
            <a:ext cx="355483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 of growth (diversification strategy)</a:t>
            </a:r>
            <a:endParaRPr lang="en-US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7A76DF-FB3F-45C4-B58C-DDB7EA329CB4}"/>
              </a:ext>
            </a:extLst>
          </p:cNvPr>
          <p:cNvSpPr/>
          <p:nvPr/>
        </p:nvSpPr>
        <p:spPr>
          <a:xfrm>
            <a:off x="903500" y="3820254"/>
            <a:ext cx="2058775" cy="80240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AA99616-24E5-445B-A24D-77F35F32F9EA}"/>
              </a:ext>
            </a:extLst>
          </p:cNvPr>
          <p:cNvSpPr/>
          <p:nvPr/>
        </p:nvSpPr>
        <p:spPr>
          <a:xfrm>
            <a:off x="3853045" y="3785777"/>
            <a:ext cx="3266893" cy="75439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72F149-AEF6-4F06-80F3-41EE2E30400C}"/>
              </a:ext>
            </a:extLst>
          </p:cNvPr>
          <p:cNvSpPr txBox="1"/>
          <p:nvPr/>
        </p:nvSpPr>
        <p:spPr>
          <a:xfrm>
            <a:off x="3113669" y="3739610"/>
            <a:ext cx="60346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5000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endParaRPr lang="en-US" sz="5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8" name="Connector: Curved 27">
            <a:extLst>
              <a:ext uri="{FF2B5EF4-FFF2-40B4-BE49-F238E27FC236}">
                <a16:creationId xmlns:a16="http://schemas.microsoft.com/office/drawing/2014/main" id="{1ADFFB9E-4B67-4C4B-A58F-BE1A3851DC9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699890" y="1967689"/>
            <a:ext cx="34478" cy="3717910"/>
          </a:xfrm>
          <a:prstGeom prst="curvedConnector3">
            <a:avLst>
              <a:gd name="adj1" fmla="val 2075280"/>
            </a:avLst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C6278D46-95B4-44B9-9C1B-2E84954672DC}"/>
              </a:ext>
            </a:extLst>
          </p:cNvPr>
          <p:cNvSpPr/>
          <p:nvPr/>
        </p:nvSpPr>
        <p:spPr>
          <a:xfrm>
            <a:off x="8458201" y="3769296"/>
            <a:ext cx="2814638" cy="75438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1EC1F54-6319-470E-A8CF-06B175A861BF}"/>
              </a:ext>
            </a:extLst>
          </p:cNvPr>
          <p:cNvSpPr txBox="1"/>
          <p:nvPr/>
        </p:nvSpPr>
        <p:spPr>
          <a:xfrm>
            <a:off x="4043132" y="3863811"/>
            <a:ext cx="29229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mental models/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dominant logic”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managerial teams</a:t>
            </a:r>
            <a:endParaRPr lang="en-US" sz="1800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F2AD4D6-F196-4F15-9D8D-5B3FD88633A2}"/>
              </a:ext>
            </a:extLst>
          </p:cNvPr>
          <p:cNvCxnSpPr>
            <a:cxnSpLocks/>
            <a:stCxn id="21" idx="3"/>
            <a:endCxn id="32" idx="1"/>
          </p:cNvCxnSpPr>
          <p:nvPr/>
        </p:nvCxnSpPr>
        <p:spPr>
          <a:xfrm flipV="1">
            <a:off x="7119938" y="4146491"/>
            <a:ext cx="1338263" cy="16481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307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620DB7-3BF8-4508-9E8B-8E538DEEA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170" y="91311"/>
            <a:ext cx="9603275" cy="43833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Diversification Strategy and Resources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5F1847D-2677-40B0-8ECC-D741AEB2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716" y="890588"/>
            <a:ext cx="11666567" cy="531018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Limits to growth: </a:t>
            </a:r>
          </a:p>
          <a:p>
            <a:pPr>
              <a:lnSpc>
                <a:spcPct val="10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“Penrose effect”: </a:t>
            </a:r>
            <a:r>
              <a:rPr lang="en-US" altLang="zh-CN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managerial resources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constrain the growth rate of the firm. </a:t>
            </a:r>
          </a:p>
          <a:p>
            <a:pPr>
              <a:lnSpc>
                <a:spcPct val="10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Corollary: A higher interdependence among resources will lower the firm’s growth rate (Robinson, 1932).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Resource-based motivation for growth:</a:t>
            </a:r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</a:pP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S</a:t>
            </a:r>
            <a:r>
              <a:rPr lang="en-US" sz="1800" b="0" i="1" u="none" strike="noStrike" baseline="0" dirty="0">
                <a:latin typeface="Times New Roman" panose="02020603050405020304" pitchFamily="18" charset="0"/>
              </a:rPr>
              <a:t>pecialization</a:t>
            </a:r>
            <a:r>
              <a:rPr lang="en-US" sz="1800" i="1" dirty="0">
                <a:latin typeface="Times New Roman" panose="02020603050405020304" pitchFamily="18" charset="0"/>
              </a:rPr>
              <a:t> </a:t>
            </a:r>
            <a:r>
              <a:rPr lang="en-US" sz="1800" b="0" i="1" u="none" strike="noStrike" baseline="0" dirty="0">
                <a:latin typeface="Times New Roman" panose="02020603050405020304" pitchFamily="18" charset="0"/>
              </a:rPr>
              <a:t>induces diversification 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.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Excess capacity due to indivisibilities, and cyclical demand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largely drives the diversification process.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 of growth</a:t>
            </a:r>
          </a:p>
          <a:p>
            <a:pPr>
              <a:lnSpc>
                <a:spcPct val="10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 specific resources and </a:t>
            </a:r>
            <a:r>
              <a:rPr lang="en-US" altLang="zh-CN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relatedness of activities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direction of diversification process.. (e.g., R&amp;D intensity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R&amp;D intensity ; advertising intensity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advertising intensity)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Diversification and performance</a:t>
            </a:r>
          </a:p>
          <a:p>
            <a:pPr algn="l"/>
            <a:r>
              <a:rPr lang="en-US" altLang="zh-CN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Contestable synergy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perfectly competitive factor markets)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en-US" altLang="zh-CN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idiosyncratic bilateral synergy (more likely to generate rent)</a:t>
            </a:r>
          </a:p>
          <a:p>
            <a:pPr algn="l"/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Unrelated diversification is more likely to be contestable synergy while related diversification offers greater potential for idiosyncratic bilateral synergy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16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5E2AF0-D99B-4B7A-9BEF-D7D70A316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953324"/>
            <a:ext cx="12261668" cy="1049235"/>
          </a:xfrm>
        </p:spPr>
        <p:txBody>
          <a:bodyPr>
            <a:normAutofit/>
          </a:bodyPr>
          <a:lstStyle/>
          <a:p>
            <a:pPr algn="ctr"/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Resource-Based theory within the Conversation of Organizational Economics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DD77A9-602A-4836-BA5D-399F0C017CD9}"/>
              </a:ext>
            </a:extLst>
          </p:cNvPr>
          <p:cNvSpPr txBox="1"/>
          <p:nvPr/>
        </p:nvSpPr>
        <p:spPr>
          <a:xfrm>
            <a:off x="1338263" y="1736465"/>
            <a:ext cx="1148238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 the fifth branch of organizational economics scholarship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shared </a:t>
            </a:r>
            <a:r>
              <a:rPr lang="en-US" sz="20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dissatisfaction with the neoclassical theory of the firm.</a:t>
            </a: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EBA59C-DCFB-4F7E-B39A-65536438FAF3}"/>
              </a:ext>
            </a:extLst>
          </p:cNvPr>
          <p:cNvSpPr txBox="1"/>
          <p:nvPr/>
        </p:nvSpPr>
        <p:spPr>
          <a:xfrm>
            <a:off x="1338263" y="2916450"/>
            <a:ext cx="966272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0" i="0" u="none" strike="noStrike" baseline="0" dirty="0">
                <a:latin typeface="Times New Roman" panose="02020603050405020304" pitchFamily="18" charset="0"/>
              </a:rPr>
              <a:t>Organizational economics differ from the neoclassical theory of the firm in terms of the question </a:t>
            </a:r>
            <a:r>
              <a:rPr lang="en-US" sz="2000" b="0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</a:rPr>
              <a:t>whether the firm needs to exist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  <a:endParaRPr lang="en-US" sz="2000" b="0" i="0" u="none" strike="noStrike" baseline="0" dirty="0">
              <a:latin typeface="Times New Roman" panose="02020603050405020304" pitchFamily="18" charset="0"/>
            </a:endParaRPr>
          </a:p>
          <a:p>
            <a:pPr algn="l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change approach of RBT:</a:t>
            </a:r>
          </a:p>
          <a:p>
            <a:endParaRPr lang="en-US" sz="2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A representative firm”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firms as a portfolio of differential core skills and routines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tatic equilibrium approach </a:t>
            </a:r>
            <a:r>
              <a:rPr lang="en-US" sz="20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000" b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process</a:t>
            </a:r>
          </a:p>
          <a:p>
            <a:pPr algn="l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80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>
            <a:extLst>
              <a:ext uri="{FF2B5EF4-FFF2-40B4-BE49-F238E27FC236}">
                <a16:creationId xmlns:a16="http://schemas.microsoft.com/office/drawing/2014/main" id="{1754C993-DE50-42AD-8814-6D6CA80565E0}"/>
              </a:ext>
            </a:extLst>
          </p:cNvPr>
          <p:cNvSpPr txBox="1">
            <a:spLocks/>
          </p:cNvSpPr>
          <p:nvPr/>
        </p:nvSpPr>
        <p:spPr>
          <a:xfrm>
            <a:off x="0" y="872361"/>
            <a:ext cx="12192000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Resource-Based theory within the Conversation of Organizational Economics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5B6CB2-1191-4986-AACB-7896E32D8754}"/>
              </a:ext>
            </a:extLst>
          </p:cNvPr>
          <p:cNvSpPr txBox="1"/>
          <p:nvPr/>
        </p:nvSpPr>
        <p:spPr>
          <a:xfrm>
            <a:off x="600855" y="1316475"/>
            <a:ext cx="11329207" cy="4613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Linkages with organizational economics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Evolutionary economics: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Schumpeterian competition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firm’s “new combinations of resources”; Sustainable advantage is thus a history (path) dependent process (Arthur, 1988; Barney, 1991; Nelson and Winter,1982).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Transaction cost economics: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combinations are influenced by transaction cost economizing                                  (Teece, 1982; Williamson, 1991b).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Property rights theory: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Delineated property rights make resources valuable and as resources become more valuable, property rights become more precise (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Libecap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1989).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agency theory: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deployment of the firm is influenced by (minimizing) agency costs                              (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Castanias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Helfat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1991).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Sticky resources vs. market failure: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market failure explains the existence of the firm (Coase, 1937), the resource-based view posits heterogeneous firms as the outcome of certain types of market failure.</a:t>
            </a:r>
          </a:p>
        </p:txBody>
      </p:sp>
    </p:spTree>
    <p:extLst>
      <p:ext uri="{BB962C8B-B14F-4D97-AF65-F5344CB8AC3E}">
        <p14:creationId xmlns:p14="http://schemas.microsoft.com/office/powerpoint/2010/main" val="330726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A41FA6-3835-44EB-B08E-3C62066B8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970" y="1048574"/>
            <a:ext cx="11609418" cy="1049235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Resource-Based View within the Conversation of Industrial Organization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3D12BF-5D8A-4656-BBDF-F45A4673B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068" y="1676469"/>
            <a:ext cx="11309381" cy="4345959"/>
          </a:xfrm>
        </p:spPr>
        <p:txBody>
          <a:bodyPr>
            <a:no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sides of the same coin: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constrained maximization problem of maximizing production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resource constraints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constrained minimization problem of minimizing resource costs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a desired production level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sustainability of economic rents vs entry barriers/mobility barriers: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Resource-based view utilizes a central concept (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isolating mechanisms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of the structure-strategy performance paradigm, albeit at a different level of analysis. </a:t>
            </a:r>
          </a:p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isolating mechanisms exist?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Asset-specificity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bounded rationality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(Williamson, 1979); Rich connections between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uniqueness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causal ambiguity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(Lippman and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Rumelt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1982).</a:t>
            </a:r>
            <a:endParaRPr lang="en-US" altLang="zh-CN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</a:rPr>
              <a:t>T</a:t>
            </a:r>
            <a:r>
              <a:rPr lang="en-US" b="0" i="0" u="none" strike="noStrike" baseline="0" dirty="0">
                <a:latin typeface="Times New Roman" panose="02020603050405020304" pitchFamily="18" charset="0"/>
              </a:rPr>
              <a:t>he divergent premises of the Harvard School vs Chicago School: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effectiveness of the isolating mechanisms</a:t>
            </a:r>
            <a:endParaRPr lang="zh-CN" alt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095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0BF374-A021-459F-B2F3-6C6BE38C4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Conclusion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4C7041-07FD-45CA-8DCD-90644D769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4362" y="1833632"/>
            <a:ext cx="9767368" cy="4227534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Combining the diversification literature with the organizational economics literature: the choice of governance structure </a:t>
            </a: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Heterogeneity of firms: A </a:t>
            </a: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disequilibrium approach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of the resource-based view with strategic group analysis:  	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0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</a:rPr>
              <a:t>solating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b="0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</a:rPr>
              <a:t>mechanisms</a:t>
            </a:r>
            <a:endParaRPr lang="en-US" altLang="zh-CN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of the resource-based view with industry analysis: A simultaneous consideration of </a:t>
            </a: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industry analysis, organizational governance, and firm effects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978503"/>
      </p:ext>
    </p:extLst>
  </p:cSld>
  <p:clrMapOvr>
    <a:masterClrMapping/>
  </p:clrMapOvr>
</p:sld>
</file>

<file path=ppt/theme/theme1.xml><?xml version="1.0" encoding="utf-8"?>
<a:theme xmlns:a="http://schemas.openxmlformats.org/drawingml/2006/main" name="画廊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TM10001114[[fn=画廊]]</Template>
  <TotalTime>5096</TotalTime>
  <Words>763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Times New Roman</vt:lpstr>
      <vt:lpstr>画廊</vt:lpstr>
      <vt:lpstr>The Resource-Based View Within the Conversation of Strategic Management</vt:lpstr>
      <vt:lpstr>Resource-Based View Conversation</vt:lpstr>
      <vt:lpstr>Resource-Based View within the Conversation of  Strategy</vt:lpstr>
      <vt:lpstr>Resource-Based View within the Conversation of  Strategy</vt:lpstr>
      <vt:lpstr>Diversification Strategy and Resources</vt:lpstr>
      <vt:lpstr>Resource-Based theory within the Conversation of Organizational Economics</vt:lpstr>
      <vt:lpstr>PowerPoint Presentation</vt:lpstr>
      <vt:lpstr>Resource-Based View within the Conversation of Industrial Organization</vt:lpstr>
      <vt:lpstr>Discussion and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Resource-Based View Within the Conversation of Strategic Management</dc:title>
  <dc:creator>张 玮梁</dc:creator>
  <cp:lastModifiedBy>Mahoney, Joseph T</cp:lastModifiedBy>
  <cp:revision>13</cp:revision>
  <dcterms:created xsi:type="dcterms:W3CDTF">2019-09-23T23:41:10Z</dcterms:created>
  <dcterms:modified xsi:type="dcterms:W3CDTF">2024-02-14T15:15:31Z</dcterms:modified>
</cp:coreProperties>
</file>